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5" r:id="rId3"/>
    <p:sldId id="296" r:id="rId4"/>
    <p:sldId id="298" r:id="rId5"/>
    <p:sldId id="294" r:id="rId6"/>
    <p:sldId id="29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4" r:id="rId27"/>
    <p:sldId id="293" r:id="rId28"/>
    <p:sldId id="280" r:id="rId29"/>
    <p:sldId id="281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58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A3A3"/>
    <a:srgbClr val="FF5050"/>
    <a:srgbClr val="1FB370"/>
    <a:srgbClr val="45DF99"/>
    <a:srgbClr val="7ED82C"/>
    <a:srgbClr val="00E271"/>
    <a:srgbClr val="53FFA9"/>
    <a:srgbClr val="7DFFBE"/>
    <a:srgbClr val="A1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3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1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09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3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8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F5CD-C097-46FC-9E33-312B9A066B2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aromatyschastya.ru/stixi-pro-semyu" TargetMode="External"/><Relationship Id="rId3" Type="http://schemas.openxmlformats.org/officeDocument/2006/relationships/hyperlink" Target="https://kartinkin.net/pics/20673-fon-dlja-prezentacii-semejnye-tradicii.html" TargetMode="External"/><Relationship Id="rId7" Type="http://schemas.openxmlformats.org/officeDocument/2006/relationships/hyperlink" Target="https://edu-time.ru/vics-online/vc-8-myfamily.html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abrakadabra.fun/31111-shablon-prezentacii-semj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4web.ru/pedagogika/konspekt-klassnogo-chasa-semya-i-semeynie-cennosti-klass.html" TargetMode="External"/><Relationship Id="rId11" Type="http://schemas.openxmlformats.org/officeDocument/2006/relationships/hyperlink" Target="https://vk.com/wall64994777_758" TargetMode="External"/><Relationship Id="rId5" Type="http://schemas.openxmlformats.org/officeDocument/2006/relationships/hyperlink" Target="https://rounb.ru/aktualnie-sobitiya/viktorina-semejnye-traditsii-na-rusi.html" TargetMode="External"/><Relationship Id="rId10" Type="http://schemas.openxmlformats.org/officeDocument/2006/relationships/hyperlink" Target="https://www.pngegg.com/ru/png-ygbnw/download" TargetMode="External"/><Relationship Id="rId4" Type="http://schemas.openxmlformats.org/officeDocument/2006/relationships/hyperlink" Target="https://uspeh.tspu.ru/distancionnye-viktoriny-i-turniry/1292" TargetMode="External"/><Relationship Id="rId9" Type="http://schemas.openxmlformats.org/officeDocument/2006/relationships/hyperlink" Target="https://nsportal.ru/detskii-sad/vospitatelnaya-rabota/2020/05/18/semeynye-tsennost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101600"/>
            <a:ext cx="754743" cy="7547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9962" y="101600"/>
            <a:ext cx="115969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2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VivaldiD CL" panose="03010101010101010101" pitchFamily="66" charset="0"/>
              </a:rPr>
              <a:t>Познавательная викторина </a:t>
            </a:r>
          </a:p>
          <a:p>
            <a:pPr algn="ctr"/>
            <a:r>
              <a:rPr lang="ru-RU" sz="6400" b="1" dirty="0" smtClean="0">
                <a:ln>
                  <a:solidFill>
                    <a:srgbClr val="FFB9B9"/>
                  </a:solidFill>
                </a:ln>
                <a:solidFill>
                  <a:srgbClr val="FF5050"/>
                </a:solidFill>
                <a:latin typeface="VivaldiD CL" panose="03010101010101010101" pitchFamily="66" charset="0"/>
              </a:rPr>
              <a:t>Семейные ценности </a:t>
            </a:r>
          </a:p>
          <a:p>
            <a:pPr algn="ctr"/>
            <a:r>
              <a:rPr lang="ru-RU" sz="6400" b="1" dirty="0" smtClean="0">
                <a:ln>
                  <a:solidFill>
                    <a:srgbClr val="FFB9B9"/>
                  </a:solidFill>
                </a:ln>
                <a:solidFill>
                  <a:srgbClr val="FF5050"/>
                </a:solidFill>
                <a:latin typeface="VivaldiD CL" panose="03010101010101010101" pitchFamily="66" charset="0"/>
              </a:rPr>
              <a:t>и традиции </a:t>
            </a:r>
            <a:endParaRPr lang="ru-RU" sz="6400" b="1" dirty="0">
              <a:ln>
                <a:solidFill>
                  <a:srgbClr val="FFB9B9"/>
                </a:solidFill>
              </a:ln>
              <a:solidFill>
                <a:srgbClr val="FF5050"/>
              </a:solidFill>
              <a:latin typeface="VivaldiD CL" panose="03010101010101010101" pitchFamily="66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798301" y="6365557"/>
            <a:ext cx="464023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/>
            <a:r>
              <a:rPr lang="ru-RU" altLang="ru-RU" sz="1300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Автор: </a:t>
            </a:r>
            <a:r>
              <a:rPr lang="ru-RU" altLang="ru-RU" sz="13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Колышкина </a:t>
            </a:r>
            <a:r>
              <a:rPr lang="ru-RU" altLang="ru-RU" sz="1300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Елена </a:t>
            </a:r>
            <a:r>
              <a:rPr lang="ru-RU" altLang="ru-RU" sz="13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Владимировна</a:t>
            </a:r>
          </a:p>
          <a:p>
            <a:pPr algn="ctr"/>
            <a:r>
              <a:rPr lang="ru-RU" altLang="ru-RU" sz="13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учитель географии высшей категории, г. Новосибирск, 2022</a:t>
            </a:r>
            <a:endParaRPr lang="ru-RU" altLang="ru-RU" sz="13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A1DA00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68" y="5578362"/>
            <a:ext cx="1166884" cy="116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Что является символом семейной родословной?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Колыбель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Стол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Дерево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9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Веник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Какой бытовой предмет использовал </a:t>
            </a:r>
            <a:endParaRPr lang="ru-RU" sz="28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в </a:t>
            </a:r>
            <a:r>
              <a:rPr lang="ru-RU" sz="2800" b="1" dirty="0">
                <a:solidFill>
                  <a:schemeClr val="accent2"/>
                </a:solidFill>
              </a:rPr>
              <a:t>воспитательных целях отец в рассказе Л.Н. Толстого «Отец и сыновья»?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Дубинка  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Ремень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1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Жилище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Назови обобщающим словом перечисленные понятия: иглу, хата, вигвам?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Приборы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Инвентарь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Какой цветок принято считать символом семьи на Руси?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Незабудка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Одуванчик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Ромашка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Пётр </a:t>
            </a:r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 Феврония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Назовите русских православных святых, считающихся </a:t>
            </a:r>
            <a:r>
              <a:rPr lang="ru-RU" sz="3000" b="1" dirty="0">
                <a:solidFill>
                  <a:schemeClr val="accent2"/>
                </a:solidFill>
              </a:rPr>
              <a:t>покровителями семьи?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Владимир и Ольга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Федул и Маланья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Наследство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Определите продолжение </a:t>
            </a:r>
            <a:r>
              <a:rPr lang="ru-RU" sz="3000" b="1" dirty="0">
                <a:solidFill>
                  <a:schemeClr val="accent2"/>
                </a:solidFill>
              </a:rPr>
              <a:t>фразы: «Традиции семьи - прекрасное …»?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Средство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Детство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Одно из личностных качеств человека, укрепляющее внутрисемейные </a:t>
            </a:r>
            <a:r>
              <a:rPr lang="ru-RU" sz="3000" b="1" dirty="0" smtClean="0">
                <a:solidFill>
                  <a:schemeClr val="accent2"/>
                </a:solidFill>
              </a:rPr>
              <a:t>отношения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Эгоизм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Агрессивность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Ответственность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Стол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3000" b="1" dirty="0">
                <a:solidFill>
                  <a:schemeClr val="accent2"/>
                </a:solidFill>
              </a:rPr>
              <a:t>Русская поговорка гласит: «В дом пришел – всех вокруг собрал». О каком предмете </a:t>
            </a:r>
            <a:r>
              <a:rPr lang="ru-RU" sz="3000" b="1" dirty="0" smtClean="0">
                <a:solidFill>
                  <a:schemeClr val="accent2"/>
                </a:solidFill>
              </a:rPr>
              <a:t>идёт </a:t>
            </a:r>
            <a:r>
              <a:rPr lang="ru-RU" sz="3000" b="1" dirty="0">
                <a:solidFill>
                  <a:schemeClr val="accent2"/>
                </a:solidFill>
              </a:rPr>
              <a:t>речь?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Телевизор 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Самовар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Что в старые времена обязательно было у </a:t>
            </a:r>
            <a:r>
              <a:rPr lang="ru-RU" sz="2900" b="1" dirty="0" smtClean="0">
                <a:solidFill>
                  <a:schemeClr val="accent2"/>
                </a:solidFill>
              </a:rPr>
              <a:t>знатных </a:t>
            </a:r>
            <a:r>
              <a:rPr lang="ru-RU" sz="2900" b="1" dirty="0">
                <a:solidFill>
                  <a:schemeClr val="accent2"/>
                </a:solidFill>
              </a:rPr>
              <a:t>семей и передавалось из поколения в поколение?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Печать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Поместье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Герб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0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Приглашение на праздник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На Руси был обычай печь и рассылать пироги по домам. </a:t>
            </a:r>
            <a:endParaRPr lang="ru-RU" sz="30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Что </a:t>
            </a:r>
            <a:r>
              <a:rPr lang="ru-RU" sz="3000" b="1" dirty="0">
                <a:solidFill>
                  <a:schemeClr val="accent2"/>
                </a:solidFill>
              </a:rPr>
              <a:t>это означало?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Приглашение на свадьбу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Угощение на день рождения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27845" y="645418"/>
            <a:ext cx="60641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FB370"/>
                </a:solidFill>
              </a:rPr>
              <a:t>Семья — это замок, уют и покой,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Тепло половинки для сердца родной,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Смех деток, забота, любовь, доброта,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Семья — это дом, где </a:t>
            </a:r>
            <a:r>
              <a:rPr lang="ru-RU" sz="2800" dirty="0" smtClean="0">
                <a:solidFill>
                  <a:srgbClr val="1FB370"/>
                </a:solidFill>
              </a:rPr>
              <a:t>смеётся </a:t>
            </a:r>
            <a:r>
              <a:rPr lang="ru-RU" sz="2800" dirty="0">
                <a:solidFill>
                  <a:srgbClr val="1FB370"/>
                </a:solidFill>
              </a:rPr>
              <a:t>душа!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6902" r="11472" b="7843"/>
          <a:stretch/>
        </p:blipFill>
        <p:spPr>
          <a:xfrm>
            <a:off x="6813329" y="2647665"/>
            <a:ext cx="3258719" cy="320485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7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Крепость семьи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chemeClr val="accent2"/>
                </a:solidFill>
              </a:rPr>
              <a:t>На Руси, когда вся семья собиралась за новогодним столом, дети связывали ножки стола лыковой веревкой. Что символизировал этот </a:t>
            </a:r>
            <a:r>
              <a:rPr lang="ru-RU" sz="2300" b="1" dirty="0" smtClean="0">
                <a:solidFill>
                  <a:schemeClr val="accent2"/>
                </a:solidFill>
              </a:rPr>
              <a:t>обычай</a:t>
            </a:r>
            <a:r>
              <a:rPr lang="ru-RU" sz="23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Крепкое здоровье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Благополучие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В честь кого на Руси называли первенца?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святого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отца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деда отца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Липа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В </a:t>
            </a:r>
            <a:r>
              <a:rPr lang="ru-RU" sz="3000" b="1" dirty="0" smtClean="0">
                <a:solidFill>
                  <a:schemeClr val="accent2"/>
                </a:solidFill>
              </a:rPr>
              <a:t>старину в честь </a:t>
            </a:r>
            <a:r>
              <a:rPr lang="ru-RU" sz="3000" b="1" dirty="0">
                <a:solidFill>
                  <a:schemeClr val="accent2"/>
                </a:solidFill>
              </a:rPr>
              <a:t>рождения ребенка отец сажал дерево. Какое?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Берёза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Дуб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Красное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Какого цвета было платье у невест на Руси?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Голубое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Белое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1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назывался старший мужчина в роду, глава хозяйства?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Голова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Хозяин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Большак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0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звали бога славяно-русской мифологии, родоначальника жизни, покровителя семьи и дома?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Хорс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Стрибог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Лебеди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Какие птицы символизируют верность? 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Ласточки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Голуби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1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Кем являются мама и папа для детей?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Родственники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Опекуны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Родители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50" b="1" dirty="0">
                <a:solidFill>
                  <a:schemeClr val="accent2"/>
                </a:solidFill>
              </a:rPr>
              <a:t>Как называются важные бумаги и предметы, принадлежащие семье </a:t>
            </a:r>
            <a:r>
              <a:rPr lang="ru-RU" sz="2450" b="1" dirty="0" smtClean="0">
                <a:solidFill>
                  <a:schemeClr val="accent2"/>
                </a:solidFill>
              </a:rPr>
              <a:t>и </a:t>
            </a:r>
            <a:r>
              <a:rPr lang="ru-RU" sz="2450" b="1" dirty="0">
                <a:solidFill>
                  <a:schemeClr val="accent2"/>
                </a:solidFill>
              </a:rPr>
              <a:t>передающиеся по наследству из поколения в поколение?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Семейные </a:t>
            </a:r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реликвии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chemeClr val="accent2"/>
                </a:solidFill>
              </a:rPr>
              <a:t>Про человека, обладающего качествами, необходимыми для семейной жизни, говорят, что он – хороший</a:t>
            </a:r>
            <a:r>
              <a:rPr lang="ru-RU" sz="2700" b="1" dirty="0" smtClean="0">
                <a:solidFill>
                  <a:schemeClr val="accent2"/>
                </a:solidFill>
              </a:rPr>
              <a:t>…</a:t>
            </a:r>
            <a:endParaRPr lang="ru-RU" sz="27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Семьянин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0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54421" y="4325463"/>
            <a:ext cx="4979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5050"/>
                </a:solidFill>
              </a:rPr>
              <a:t>Понимание </a:t>
            </a:r>
            <a:r>
              <a:rPr lang="ru-RU" sz="3600" b="1" dirty="0" smtClean="0">
                <a:solidFill>
                  <a:srgbClr val="FF5050"/>
                </a:solidFill>
              </a:rPr>
              <a:t> </a:t>
            </a:r>
            <a:endParaRPr lang="ru-RU" sz="3600" b="1" dirty="0">
              <a:solidFill>
                <a:srgbClr val="FF5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105344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dirty="0" smtClean="0"/>
              <a:t>В </a:t>
            </a:r>
            <a:r>
              <a:rPr lang="ru-RU" sz="2200" dirty="0"/>
              <a:t>давние времена жила одна семья, и в ней царили любовь и согласие. Молва об этом долетела до правителя тех мест, и он спросил у главы семьи: "Как вам удается жить, никогда не ссорясь, не обижая друг друга?"</a:t>
            </a:r>
          </a:p>
          <a:p>
            <a:pPr algn="ctr"/>
            <a:r>
              <a:rPr lang="ru-RU" sz="2200" dirty="0"/>
              <a:t>Старец взял бумагу и написал на ней что-то.</a:t>
            </a:r>
          </a:p>
          <a:p>
            <a:pPr algn="ctr"/>
            <a:r>
              <a:rPr lang="ru-RU" sz="2200" dirty="0"/>
              <a:t>Правитель посмотрел и удивился, на листе было написано сто раз одно и то же слово</a:t>
            </a:r>
            <a:r>
              <a:rPr lang="ru-RU" sz="2200" dirty="0" smtClean="0"/>
              <a:t>. </a:t>
            </a:r>
          </a:p>
          <a:p>
            <a:pPr algn="ctr"/>
            <a:r>
              <a:rPr lang="ru-RU" sz="2200" b="1" dirty="0" smtClean="0"/>
              <a:t>Как вы думаете, какое слово</a:t>
            </a:r>
          </a:p>
          <a:p>
            <a:pPr algn="ctr"/>
            <a:r>
              <a:rPr lang="ru-RU" sz="2200" b="1" dirty="0" smtClean="0"/>
              <a:t>написал старец на бумаге?</a:t>
            </a:r>
            <a:endParaRPr lang="ru-RU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56728" y="316301"/>
            <a:ext cx="2174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rgbClr val="1FB370"/>
                </a:solidFill>
              </a:rPr>
              <a:t>Притча </a:t>
            </a:r>
            <a:endParaRPr lang="ru-RU" sz="4800" b="1" dirty="0">
              <a:ln>
                <a:solidFill>
                  <a:srgbClr val="FFFF00"/>
                </a:solidFill>
              </a:ln>
              <a:solidFill>
                <a:srgbClr val="1FB370"/>
              </a:solidFill>
            </a:endParaRPr>
          </a:p>
        </p:txBody>
      </p:sp>
      <p:sp>
        <p:nvSpPr>
          <p:cNvPr id="5" name="Шеврон 4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</a:t>
            </a:r>
            <a:r>
              <a:rPr lang="ru-RU" sz="3000" b="1" dirty="0" smtClean="0">
                <a:solidFill>
                  <a:schemeClr val="accent2"/>
                </a:solidFill>
              </a:rPr>
              <a:t>: «</a:t>
            </a:r>
            <a:r>
              <a:rPr lang="ru-RU" sz="3000" b="1" dirty="0">
                <a:solidFill>
                  <a:schemeClr val="accent2"/>
                </a:solidFill>
              </a:rPr>
              <a:t>Вся семья вместе, </a:t>
            </a:r>
            <a:r>
              <a:rPr lang="ru-RU" sz="3000" b="1" dirty="0" smtClean="0">
                <a:solidFill>
                  <a:schemeClr val="accent2"/>
                </a:solidFill>
              </a:rPr>
              <a:t>так и …»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Душа </a:t>
            </a:r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на месте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4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</a:t>
            </a:r>
            <a:r>
              <a:rPr lang="ru-RU" sz="3000" b="1" dirty="0" smtClean="0">
                <a:solidFill>
                  <a:schemeClr val="accent2"/>
                </a:solidFill>
              </a:rPr>
              <a:t>«Не </a:t>
            </a:r>
            <a:r>
              <a:rPr lang="ru-RU" sz="3000" b="1" dirty="0">
                <a:solidFill>
                  <a:schemeClr val="accent2"/>
                </a:solidFill>
              </a:rPr>
              <a:t>нужен и клад, </a:t>
            </a:r>
            <a:r>
              <a:rPr lang="ru-RU" sz="3000" b="1" dirty="0" smtClean="0">
                <a:solidFill>
                  <a:schemeClr val="accent2"/>
                </a:solidFill>
              </a:rPr>
              <a:t>когда …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семье лад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</a:t>
            </a:r>
            <a:r>
              <a:rPr lang="ru-RU" sz="3000" b="1" dirty="0" smtClean="0">
                <a:solidFill>
                  <a:schemeClr val="accent2"/>
                </a:solidFill>
              </a:rPr>
              <a:t>«В дружной семье и в холод …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Тепло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</a:t>
            </a:r>
            <a:r>
              <a:rPr lang="ru-RU" sz="3000" b="1" dirty="0" smtClean="0">
                <a:solidFill>
                  <a:schemeClr val="accent2"/>
                </a:solidFill>
              </a:rPr>
              <a:t>«Дерево держится </a:t>
            </a:r>
            <a:r>
              <a:rPr lang="ru-RU" sz="3000" b="1" dirty="0" smtClean="0">
                <a:solidFill>
                  <a:schemeClr val="accent2"/>
                </a:solidFill>
              </a:rPr>
              <a:t>корнями</a:t>
            </a:r>
            <a:r>
              <a:rPr lang="ru-RU" sz="3000" b="1" dirty="0" smtClean="0">
                <a:solidFill>
                  <a:schemeClr val="accent2"/>
                </a:solidFill>
              </a:rPr>
              <a:t>, а человек …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Семьёй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Как называется наука</a:t>
            </a:r>
            <a:r>
              <a:rPr lang="ru-RU" sz="3000" b="1" dirty="0">
                <a:solidFill>
                  <a:schemeClr val="accent2"/>
                </a:solidFill>
              </a:rPr>
              <a:t>, изучающая родственные </a:t>
            </a:r>
            <a:r>
              <a:rPr lang="ru-RU" sz="3000" b="1" dirty="0" smtClean="0">
                <a:solidFill>
                  <a:schemeClr val="accent2"/>
                </a:solidFill>
              </a:rPr>
              <a:t>связи?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Генеалогия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Скажите по латыни «</a:t>
            </a:r>
            <a:r>
              <a:rPr lang="ru-RU" sz="3000" b="1" dirty="0" smtClean="0">
                <a:solidFill>
                  <a:schemeClr val="accent2"/>
                </a:solidFill>
              </a:rPr>
              <a:t>семья»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Фамилия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Греческая </a:t>
            </a:r>
            <a:r>
              <a:rPr lang="ru-RU" sz="2000" b="1" dirty="0">
                <a:solidFill>
                  <a:schemeClr val="accent2"/>
                </a:solidFill>
              </a:rPr>
              <a:t>богиня Афина была богиней </a:t>
            </a:r>
            <a:r>
              <a:rPr lang="ru-RU" sz="2000" b="1" dirty="0" smtClean="0">
                <a:solidFill>
                  <a:schemeClr val="accent2"/>
                </a:solidFill>
              </a:rPr>
              <a:t>мудрости </a:t>
            </a:r>
            <a:r>
              <a:rPr lang="ru-RU" sz="2000" b="1" dirty="0">
                <a:solidFill>
                  <a:schemeClr val="accent2"/>
                </a:solidFill>
              </a:rPr>
              <a:t>и </a:t>
            </a:r>
            <a:r>
              <a:rPr lang="ru-RU" sz="2000" b="1" dirty="0" smtClean="0">
                <a:solidFill>
                  <a:schemeClr val="accent2"/>
                </a:solidFill>
              </a:rPr>
              <a:t>её </a:t>
            </a:r>
            <a:r>
              <a:rPr lang="ru-RU" sz="2000" b="1" dirty="0">
                <a:solidFill>
                  <a:schemeClr val="accent2"/>
                </a:solidFill>
              </a:rPr>
              <a:t>птицей считалась сова. А </a:t>
            </a:r>
            <a:r>
              <a:rPr lang="ru-RU" sz="2000" b="1" dirty="0" smtClean="0">
                <a:solidFill>
                  <a:schemeClr val="accent2"/>
                </a:solidFill>
              </a:rPr>
              <a:t>богиня </a:t>
            </a:r>
            <a:r>
              <a:rPr lang="ru-RU" sz="2000" b="1" dirty="0">
                <a:solidFill>
                  <a:schemeClr val="accent2"/>
                </a:solidFill>
              </a:rPr>
              <a:t>Гера, супруга Зевса, </a:t>
            </a:r>
            <a:r>
              <a:rPr lang="ru-RU" sz="2000" b="1" dirty="0" smtClean="0">
                <a:solidFill>
                  <a:schemeClr val="accent2"/>
                </a:solidFill>
              </a:rPr>
              <a:t>являлась </a:t>
            </a:r>
            <a:r>
              <a:rPr lang="ru-RU" sz="2000" b="1" dirty="0">
                <a:solidFill>
                  <a:schemeClr val="accent2"/>
                </a:solidFill>
              </a:rPr>
              <a:t>покровительницей семьи </a:t>
            </a:r>
            <a:r>
              <a:rPr lang="ru-RU" sz="2000" b="1" dirty="0" smtClean="0">
                <a:solidFill>
                  <a:schemeClr val="accent2"/>
                </a:solidFill>
              </a:rPr>
              <a:t>и материнства. Догадайтесь</a:t>
            </a:r>
            <a:r>
              <a:rPr lang="ru-RU" sz="2000" b="1" dirty="0">
                <a:solidFill>
                  <a:schemeClr val="accent2"/>
                </a:solidFill>
              </a:rPr>
              <a:t>, какая птица считалась «птицей Геры»? 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Аист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 говорят о тех, кто разглашает внутренние семейные неприятности и </a:t>
            </a:r>
            <a:r>
              <a:rPr lang="ru-RU" sz="2900" b="1" dirty="0" smtClean="0">
                <a:solidFill>
                  <a:schemeClr val="accent2"/>
                </a:solidFill>
              </a:rPr>
              <a:t>ссоры (фразеологизм)?</a:t>
            </a:r>
            <a:endParaRPr lang="ru-RU" sz="29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Выносят </a:t>
            </a:r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сор из избы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Сколько детей должно быть в семье, чтобы она считалась </a:t>
            </a:r>
            <a:r>
              <a:rPr lang="ru-RU" sz="3000" b="1" dirty="0" smtClean="0">
                <a:solidFill>
                  <a:schemeClr val="accent2"/>
                </a:solidFill>
              </a:rPr>
              <a:t>многодетной?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Трое и более детей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11409528" y="6096000"/>
            <a:ext cx="646211" cy="645886"/>
          </a:xfrm>
          <a:prstGeom prst="mathMultiply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7610" y="1144444"/>
            <a:ext cx="59415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https://abrakadabra.fun/31111-shablon-prezentacii-semja.html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https://kartinkin.net/pics/20673-fon-dlja-prezentacii-semejnye-tradicii.html</a:t>
            </a:r>
            <a:endParaRPr lang="ru-RU" sz="1400" dirty="0" smtClean="0"/>
          </a:p>
          <a:p>
            <a:r>
              <a:rPr lang="en-US" sz="1400" dirty="0">
                <a:hlinkClick r:id="rId4"/>
              </a:rPr>
              <a:t>https://uspeh.tspu.ru/distancionnye-viktoriny-i-turniry/1292</a:t>
            </a:r>
            <a:endParaRPr lang="ru-RU" sz="1400" dirty="0"/>
          </a:p>
          <a:p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rounb.ru/aktualnie-sobitiya/viktorina-semejnye-traditsii-na-rusi.html</a:t>
            </a:r>
            <a:endParaRPr lang="ru-RU" sz="1400" dirty="0" smtClean="0"/>
          </a:p>
          <a:p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doc4web.ru/pedagogika/konspekt-klassnogo-chasa-semya-i-semeynie-cennosti-klass.html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edu-time.ru/vics-online/vc-8-myfamily.html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aromatyschastya.ru/stixi-pro-semyu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9"/>
              </a:rPr>
              <a:t>https://</a:t>
            </a:r>
            <a:r>
              <a:rPr lang="en-US" sz="1400" dirty="0" smtClean="0">
                <a:hlinkClick r:id="rId9"/>
              </a:rPr>
              <a:t>nsportal.ru/detskii-sad/vospitatelnaya-rabota/2020/05/18/semeynye-tsennosti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10"/>
              </a:rPr>
              <a:t>https://</a:t>
            </a:r>
            <a:r>
              <a:rPr lang="en-US" sz="1400" dirty="0" smtClean="0">
                <a:hlinkClick r:id="rId10"/>
              </a:rPr>
              <a:t>www.pngegg.com/ru/png-ygbnw/download</a:t>
            </a:r>
            <a:r>
              <a:rPr lang="ru-RU" sz="1400" dirty="0" smtClean="0"/>
              <a:t> </a:t>
            </a:r>
          </a:p>
          <a:p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vk.com/wall64994777_758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11409528" y="6096000"/>
            <a:ext cx="646211" cy="645886"/>
          </a:xfrm>
          <a:prstGeom prst="mathMultiply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18161" y="313447"/>
            <a:ext cx="6773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1FB370"/>
                </a:solidFill>
              </a:rPr>
              <a:t>Источники информации</a:t>
            </a:r>
            <a:endParaRPr lang="ru-RU" sz="4800" b="1" dirty="0">
              <a:solidFill>
                <a:srgbClr val="1FB37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Когда в нашей стране отмечают День семьи, любви и верности?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8 июля </a:t>
            </a:r>
            <a:endParaRPr lang="ru-RU" sz="30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Какие вы знаете семейные ценности? 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2524835"/>
            <a:ext cx="3698545" cy="2006221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Любовь, доброта, доверие, честность, ответственность, прощение, уважение, щедрость и др.</a:t>
            </a:r>
            <a:endParaRPr lang="ru-RU" sz="26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3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Какие вы знаете семейные традиции? 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728347" y="2483891"/>
            <a:ext cx="4531055" cy="2006221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Совместные праздники, путешествия, игры, прогулки, памятные фотографии, семейный совет, семейные поручения, семейный обед, дни памяти родных и т.д. </a:t>
            </a:r>
            <a:endParaRPr lang="ru-RU" sz="21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0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Какая русская игрушка олицетворяет идею крепкой семьи, продолжение рода, несёт в себе идею единства?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Петрушка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Неваляшка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Матрёшка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6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Традиции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 называются обычаи, порядки, сформировавшиеся в семье за определённый период времени?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Поколение 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Династия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Иван, не помнящий родства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называли в старину человека, не знающего своей родословной</a:t>
            </a:r>
            <a:r>
              <a:rPr lang="ru-RU" sz="28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Иван, не помнящий себя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Незнайка </a:t>
            </a:r>
            <a:endParaRPr lang="ru-RU" sz="24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6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743</Words>
  <Application>Microsoft Office PowerPoint</Application>
  <PresentationFormat>Широкоэкранный</PresentationFormat>
  <Paragraphs>138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PMingLiU</vt:lpstr>
      <vt:lpstr>Arial</vt:lpstr>
      <vt:lpstr>Calibri</vt:lpstr>
      <vt:lpstr>Calibri Light</vt:lpstr>
      <vt:lpstr>VivaldiD CL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КЕВ</dc:creator>
  <cp:lastModifiedBy>кев</cp:lastModifiedBy>
  <cp:revision>38</cp:revision>
  <dcterms:created xsi:type="dcterms:W3CDTF">2022-09-23T09:39:23Z</dcterms:created>
  <dcterms:modified xsi:type="dcterms:W3CDTF">2022-10-18T06:24:15Z</dcterms:modified>
</cp:coreProperties>
</file>